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sldIdLst>
    <p:sldId id="276" r:id="rId2"/>
    <p:sldId id="272" r:id="rId3"/>
    <p:sldId id="304" r:id="rId4"/>
    <p:sldId id="278" r:id="rId5"/>
    <p:sldId id="277" r:id="rId6"/>
    <p:sldId id="293" r:id="rId7"/>
    <p:sldId id="279" r:id="rId8"/>
    <p:sldId id="282" r:id="rId9"/>
    <p:sldId id="283" r:id="rId10"/>
    <p:sldId id="284" r:id="rId11"/>
    <p:sldId id="285" r:id="rId12"/>
    <p:sldId id="287" r:id="rId13"/>
    <p:sldId id="289" r:id="rId14"/>
    <p:sldId id="295" r:id="rId15"/>
    <p:sldId id="290" r:id="rId16"/>
    <p:sldId id="291" r:id="rId17"/>
    <p:sldId id="292" r:id="rId18"/>
    <p:sldId id="296" r:id="rId19"/>
    <p:sldId id="297" r:id="rId20"/>
    <p:sldId id="299" r:id="rId21"/>
    <p:sldId id="300" r:id="rId22"/>
    <p:sldId id="298" r:id="rId23"/>
    <p:sldId id="301" r:id="rId24"/>
    <p:sldId id="302" r:id="rId25"/>
    <p:sldId id="303" r:id="rId26"/>
    <p:sldId id="263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1F2D"/>
    <a:srgbClr val="C8C8C8"/>
    <a:srgbClr val="005B9E"/>
    <a:srgbClr val="004C97"/>
    <a:srgbClr val="0C2340"/>
    <a:srgbClr val="0077C8"/>
    <a:srgbClr val="EC4A2D"/>
    <a:srgbClr val="FF322D"/>
    <a:srgbClr val="0015A4"/>
    <a:srgbClr val="5180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26" autoAdjust="0"/>
    <p:restoredTop sz="94682" autoAdjust="0"/>
  </p:normalViewPr>
  <p:slideViewPr>
    <p:cSldViewPr snapToGrid="0" showGuides="1">
      <p:cViewPr varScale="1">
        <p:scale>
          <a:sx n="106" d="100"/>
          <a:sy n="106" d="100"/>
        </p:scale>
        <p:origin x="87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001DA-FC5C-427F-A308-C9D25B4E2770}" type="datetimeFigureOut">
              <a:rPr lang="ru-RU" smtClean="0"/>
              <a:t>14.06.2022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C8FB87-C662-45F9-9584-EBB6D25C235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6810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C8FB87-C662-45F9-9584-EBB6D25C235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4667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C8FB87-C662-45F9-9584-EBB6D25C235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1347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C8FB87-C662-45F9-9584-EBB6D25C235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9612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C8FB87-C662-45F9-9584-EBB6D25C235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2148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№1 (без картинки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407988" y="1412875"/>
            <a:ext cx="9574212" cy="231108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indent="0" algn="l">
              <a:defRPr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Тема </a:t>
            </a:r>
            <a:r>
              <a:rPr lang="ru-RU" dirty="0" smtClean="0"/>
              <a:t>лекции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407988" y="4398236"/>
            <a:ext cx="6278562" cy="533082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Фамилия Имя Отчество</a:t>
            </a:r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3" hasCustomPrompt="1"/>
          </p:nvPr>
        </p:nvSpPr>
        <p:spPr>
          <a:xfrm>
            <a:off x="407987" y="5017795"/>
            <a:ext cx="6278561" cy="5019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39015059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pos="6335" userDrawn="1">
          <p15:clr>
            <a:srgbClr val="FBAE40"/>
          </p15:clr>
        </p15:guide>
        <p15:guide id="4" orient="horz" pos="89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о спис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407988" y="1412875"/>
            <a:ext cx="9593262" cy="1568064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indent="0" algn="l">
              <a:defRPr sz="4000" b="1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ru-RU" dirty="0"/>
              <a:t>Тема лекции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407988" y="5032761"/>
            <a:ext cx="5161280" cy="533082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Фамилия Имя Отчество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14" hasCustomPrompt="1"/>
          </p:nvPr>
        </p:nvSpPr>
        <p:spPr>
          <a:xfrm>
            <a:off x="2133600" y="3265488"/>
            <a:ext cx="5387975" cy="4349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Пункт №1</a:t>
            </a:r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5" hasCustomPrompt="1"/>
          </p:nvPr>
        </p:nvSpPr>
        <p:spPr>
          <a:xfrm>
            <a:off x="2133600" y="3767138"/>
            <a:ext cx="5387975" cy="4565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Пункт №2</a:t>
            </a:r>
          </a:p>
        </p:txBody>
      </p:sp>
      <p:sp>
        <p:nvSpPr>
          <p:cNvPr id="18" name="Текст 17"/>
          <p:cNvSpPr>
            <a:spLocks noGrp="1"/>
          </p:cNvSpPr>
          <p:nvPr>
            <p:ph type="body" sz="quarter" idx="16" hasCustomPrompt="1"/>
          </p:nvPr>
        </p:nvSpPr>
        <p:spPr>
          <a:xfrm>
            <a:off x="2133600" y="4291013"/>
            <a:ext cx="538797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Пункт №3</a:t>
            </a:r>
          </a:p>
        </p:txBody>
      </p:sp>
      <p:sp>
        <p:nvSpPr>
          <p:cNvPr id="20" name="Текст 19"/>
          <p:cNvSpPr>
            <a:spLocks noGrp="1"/>
          </p:cNvSpPr>
          <p:nvPr>
            <p:ph type="body" sz="quarter" idx="17" hasCustomPrompt="1"/>
          </p:nvPr>
        </p:nvSpPr>
        <p:spPr>
          <a:xfrm>
            <a:off x="1498374" y="3265487"/>
            <a:ext cx="471487" cy="4349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2" name="Текст 21"/>
          <p:cNvSpPr>
            <a:spLocks noGrp="1"/>
          </p:cNvSpPr>
          <p:nvPr>
            <p:ph type="body" sz="quarter" idx="18" hasCustomPrompt="1"/>
          </p:nvPr>
        </p:nvSpPr>
        <p:spPr>
          <a:xfrm>
            <a:off x="1498600" y="3767138"/>
            <a:ext cx="471488" cy="45652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4" name="Текст 23"/>
          <p:cNvSpPr>
            <a:spLocks noGrp="1"/>
          </p:cNvSpPr>
          <p:nvPr>
            <p:ph type="body" sz="quarter" idx="19" hasCustomPrompt="1"/>
          </p:nvPr>
        </p:nvSpPr>
        <p:spPr>
          <a:xfrm>
            <a:off x="1498600" y="4291013"/>
            <a:ext cx="471488" cy="457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320841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89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 (без доп.графики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371475" y="1806415"/>
            <a:ext cx="11449050" cy="3155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Подзаголовок, если нужен. Размер шрифта 20 </a:t>
            </a:r>
            <a:r>
              <a:rPr lang="ru-RU" dirty="0" err="1"/>
              <a:t>пт</a:t>
            </a:r>
            <a:endParaRPr lang="ru-RU" dirty="0"/>
          </a:p>
        </p:txBody>
      </p:sp>
      <p:sp>
        <p:nvSpPr>
          <p:cNvPr id="6" name="Номер слайда 5" title="1"/>
          <p:cNvSpPr>
            <a:spLocks noGrp="1"/>
          </p:cNvSpPr>
          <p:nvPr>
            <p:ph type="sldNum" sz="quarter" idx="12"/>
          </p:nvPr>
        </p:nvSpPr>
        <p:spPr>
          <a:xfrm>
            <a:off x="11543665" y="6159025"/>
            <a:ext cx="55372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6A13326-196F-47D6-8271-B6D1C4F962EF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3" hasCustomPrompt="1"/>
          </p:nvPr>
        </p:nvSpPr>
        <p:spPr>
          <a:xfrm>
            <a:off x="371475" y="2209800"/>
            <a:ext cx="5778955" cy="42068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ru-RU" dirty="0"/>
              <a:t>Образец текста. Рекомендуемый размер шрифта 18 </a:t>
            </a:r>
            <a:r>
              <a:rPr lang="ru-RU" dirty="0" err="1"/>
              <a:t>пт</a:t>
            </a:r>
            <a:endParaRPr lang="ru-RU" dirty="0"/>
          </a:p>
        </p:txBody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1558925" y="296863"/>
            <a:ext cx="10261600" cy="1079500"/>
          </a:xfrm>
          <a:prstGeom prst="rect">
            <a:avLst/>
          </a:prstGeo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1" name="Рисунок 10"/>
          <p:cNvSpPr>
            <a:spLocks noGrp="1"/>
          </p:cNvSpPr>
          <p:nvPr>
            <p:ph type="pic" sz="quarter" idx="14"/>
          </p:nvPr>
        </p:nvSpPr>
        <p:spPr>
          <a:xfrm>
            <a:off x="6309043" y="2209800"/>
            <a:ext cx="5234622" cy="4206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922249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 userDrawn="1">
          <p15:clr>
            <a:srgbClr val="FBAE40"/>
          </p15:clr>
        </p15:guide>
        <p15:guide id="2" pos="234" userDrawn="1">
          <p15:clr>
            <a:srgbClr val="FBAE40"/>
          </p15:clr>
        </p15:guide>
        <p15:guide id="3" orient="horz" pos="1139" userDrawn="1">
          <p15:clr>
            <a:srgbClr val="FBAE40"/>
          </p15:clr>
        </p15:guide>
        <p15:guide id="4" orient="horz" pos="867" userDrawn="1">
          <p15:clr>
            <a:srgbClr val="FBAE40"/>
          </p15:clr>
        </p15:guide>
        <p15:guide id="5" orient="horz" pos="187" userDrawn="1">
          <p15:clr>
            <a:srgbClr val="FBAE40"/>
          </p15:clr>
        </p15:guide>
        <p15:guide id="6" pos="7446" userDrawn="1">
          <p15:clr>
            <a:srgbClr val="FBAE40"/>
          </p15:clr>
        </p15:guide>
        <p15:guide id="7" pos="98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 (с доп.графики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79119" y="2195517"/>
            <a:ext cx="10964546" cy="447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Подзаголовок, если нужен. Размер шрифта 20 </a:t>
            </a:r>
            <a:r>
              <a:rPr lang="ru-RU" dirty="0" err="1"/>
              <a:t>пт</a:t>
            </a:r>
            <a:endParaRPr lang="ru-RU" dirty="0"/>
          </a:p>
        </p:txBody>
      </p:sp>
      <p:sp>
        <p:nvSpPr>
          <p:cNvPr id="6" name="Номер слайда 5" title="1"/>
          <p:cNvSpPr>
            <a:spLocks noGrp="1"/>
          </p:cNvSpPr>
          <p:nvPr>
            <p:ph type="sldNum" sz="quarter" idx="12"/>
          </p:nvPr>
        </p:nvSpPr>
        <p:spPr>
          <a:xfrm>
            <a:off x="11543665" y="6165056"/>
            <a:ext cx="55372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6A13326-196F-47D6-8271-B6D1C4F962EF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3" hasCustomPrompt="1"/>
          </p:nvPr>
        </p:nvSpPr>
        <p:spPr>
          <a:xfrm>
            <a:off x="579119" y="2707644"/>
            <a:ext cx="10964546" cy="34574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ru-RU" dirty="0"/>
              <a:t>Образец текста. Рекомендуемый размер шрифта 18 </a:t>
            </a:r>
            <a:r>
              <a:rPr lang="ru-RU" dirty="0" err="1"/>
              <a:t>пт</a:t>
            </a:r>
            <a:endParaRPr lang="ru-RU" dirty="0"/>
          </a:p>
        </p:txBody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1558925" y="304865"/>
            <a:ext cx="9974263" cy="1144523"/>
          </a:xfrm>
          <a:prstGeom prst="rect">
            <a:avLst/>
          </a:prstGeo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08629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884" userDrawn="1">
          <p15:clr>
            <a:srgbClr val="FBAE40"/>
          </p15:clr>
        </p15:guide>
        <p15:guide id="2" pos="347" userDrawn="1">
          <p15:clr>
            <a:srgbClr val="FBAE40"/>
          </p15:clr>
        </p15:guide>
        <p15:guide id="3" orient="horz" pos="913">
          <p15:clr>
            <a:srgbClr val="FBAE40"/>
          </p15:clr>
        </p15:guide>
        <p15:guide id="4" orient="horz" pos="686">
          <p15:clr>
            <a:srgbClr val="FBAE40"/>
          </p15:clr>
        </p15:guide>
        <p15:guide id="5" orient="horz" pos="187">
          <p15:clr>
            <a:srgbClr val="FBAE40"/>
          </p15:clr>
        </p15:guide>
        <p15:guide id="6" pos="7265" userDrawn="1">
          <p15:clr>
            <a:srgbClr val="FBAE40"/>
          </p15:clr>
        </p15:guide>
        <p15:guide id="7" pos="98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 title="1"/>
          <p:cNvSpPr>
            <a:spLocks noGrp="1"/>
          </p:cNvSpPr>
          <p:nvPr>
            <p:ph type="sldNum" sz="quarter" idx="12"/>
          </p:nvPr>
        </p:nvSpPr>
        <p:spPr>
          <a:xfrm>
            <a:off x="11543665" y="6165056"/>
            <a:ext cx="55372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6A13326-196F-47D6-8271-B6D1C4F962EF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Заголовок 8"/>
          <p:cNvSpPr>
            <a:spLocks noGrp="1"/>
          </p:cNvSpPr>
          <p:nvPr>
            <p:ph type="title" hasCustomPrompt="1"/>
          </p:nvPr>
        </p:nvSpPr>
        <p:spPr>
          <a:xfrm>
            <a:off x="1558925" y="296864"/>
            <a:ext cx="10261600" cy="1015140"/>
          </a:xfrm>
          <a:prstGeom prst="rect">
            <a:avLst/>
          </a:prstGeom>
        </p:spPr>
        <p:txBody>
          <a:bodyPr anchor="ctr" anchorCtr="0"/>
          <a:lstStyle>
            <a:lvl1pPr>
              <a:defRPr sz="400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ru-RU" dirty="0"/>
              <a:t>Тема раздела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>
          <a:xfrm>
            <a:off x="371475" y="1808163"/>
            <a:ext cx="5724525" cy="43568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F61B3356-2A08-4B70-8EE3-0F495E93F2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67525" y="1808163"/>
            <a:ext cx="4953000" cy="3649662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030850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88" userDrawn="1">
          <p15:clr>
            <a:srgbClr val="FBAE40"/>
          </p15:clr>
        </p15:guide>
        <p15:guide id="2" pos="234" userDrawn="1">
          <p15:clr>
            <a:srgbClr val="FBAE40"/>
          </p15:clr>
        </p15:guide>
        <p15:guide id="3" orient="horz" pos="822" userDrawn="1">
          <p15:clr>
            <a:srgbClr val="FBAE40"/>
          </p15:clr>
        </p15:guide>
        <p15:guide id="4" orient="horz" pos="1139" userDrawn="1">
          <p15:clr>
            <a:srgbClr val="FBAE40"/>
          </p15:clr>
        </p15:guide>
        <p15:guide id="5" orient="horz" pos="187">
          <p15:clr>
            <a:srgbClr val="FBAE40"/>
          </p15:clr>
        </p15:guide>
        <p15:guide id="6" pos="7446">
          <p15:clr>
            <a:srgbClr val="FBAE40"/>
          </p15:clr>
        </p15:guide>
        <p15:guide id="7" pos="98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графикам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 title="1"/>
          <p:cNvSpPr>
            <a:spLocks noGrp="1"/>
          </p:cNvSpPr>
          <p:nvPr>
            <p:ph type="sldNum" sz="quarter" idx="12"/>
          </p:nvPr>
        </p:nvSpPr>
        <p:spPr>
          <a:xfrm>
            <a:off x="11543665" y="6199664"/>
            <a:ext cx="55372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6A13326-196F-47D6-8271-B6D1C4F962EF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1558926" y="296863"/>
            <a:ext cx="9984740" cy="1152525"/>
          </a:xfrm>
          <a:prstGeom prst="rect">
            <a:avLst/>
          </a:prstGeo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4" name="Диаграмма 3"/>
          <p:cNvSpPr>
            <a:spLocks noGrp="1"/>
          </p:cNvSpPr>
          <p:nvPr>
            <p:ph type="chart" sz="quarter" idx="13"/>
          </p:nvPr>
        </p:nvSpPr>
        <p:spPr>
          <a:xfrm>
            <a:off x="371476" y="1924050"/>
            <a:ext cx="5576254" cy="45656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4"/>
          </p:nvPr>
        </p:nvSpPr>
        <p:spPr>
          <a:xfrm>
            <a:off x="6244272" y="1924050"/>
            <a:ext cx="5299393" cy="45656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71278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88" userDrawn="1">
          <p15:clr>
            <a:srgbClr val="FBAE40"/>
          </p15:clr>
        </p15:guide>
        <p15:guide id="2" pos="234" userDrawn="1">
          <p15:clr>
            <a:srgbClr val="FBAE40"/>
          </p15:clr>
        </p15:guide>
        <p15:guide id="3" orient="horz" pos="913">
          <p15:clr>
            <a:srgbClr val="FBAE40"/>
          </p15:clr>
        </p15:guide>
        <p15:guide id="4" orient="horz" pos="686">
          <p15:clr>
            <a:srgbClr val="FBAE40"/>
          </p15:clr>
        </p15:guide>
        <p15:guide id="5" orient="horz" pos="187">
          <p15:clr>
            <a:srgbClr val="FBAE40"/>
          </p15:clr>
        </p15:guide>
        <p15:guide id="6" pos="7446">
          <p15:clr>
            <a:srgbClr val="FBAE40"/>
          </p15:clr>
        </p15:guide>
        <p15:guide id="7" pos="98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графиком и текст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 title="1"/>
          <p:cNvSpPr>
            <a:spLocks noGrp="1"/>
          </p:cNvSpPr>
          <p:nvPr>
            <p:ph type="sldNum" sz="quarter" idx="12"/>
          </p:nvPr>
        </p:nvSpPr>
        <p:spPr>
          <a:xfrm>
            <a:off x="11543665" y="6199664"/>
            <a:ext cx="55372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6A13326-196F-47D6-8271-B6D1C4F962EF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1558925" y="296863"/>
            <a:ext cx="9984739" cy="1145243"/>
          </a:xfrm>
          <a:prstGeom prst="rect">
            <a:avLst/>
          </a:prstGeo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4" name="Диаграмма 3"/>
          <p:cNvSpPr>
            <a:spLocks noGrp="1"/>
          </p:cNvSpPr>
          <p:nvPr>
            <p:ph type="chart" sz="quarter" idx="13"/>
          </p:nvPr>
        </p:nvSpPr>
        <p:spPr>
          <a:xfrm>
            <a:off x="6054723" y="1808162"/>
            <a:ext cx="5565777" cy="46815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4" hasCustomPrompt="1"/>
          </p:nvPr>
        </p:nvSpPr>
        <p:spPr>
          <a:xfrm>
            <a:off x="371475" y="1808162"/>
            <a:ext cx="5457825" cy="46815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ru-RU" dirty="0"/>
              <a:t>Текст описания. Рекомендуемый размер шрифта 20 </a:t>
            </a:r>
            <a:r>
              <a:rPr lang="ru-RU" dirty="0" err="1"/>
              <a:t>пт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542830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88" userDrawn="1">
          <p15:clr>
            <a:srgbClr val="FBAE40"/>
          </p15:clr>
        </p15:guide>
        <p15:guide id="2" pos="234" userDrawn="1">
          <p15:clr>
            <a:srgbClr val="FBAE40"/>
          </p15:clr>
        </p15:guide>
        <p15:guide id="3" orient="horz" pos="913">
          <p15:clr>
            <a:srgbClr val="FBAE40"/>
          </p15:clr>
        </p15:guide>
        <p15:guide id="4" orient="horz" pos="1139" userDrawn="1">
          <p15:clr>
            <a:srgbClr val="FBAE40"/>
          </p15:clr>
        </p15:guide>
        <p15:guide id="5" orient="horz" pos="187">
          <p15:clr>
            <a:srgbClr val="FBAE40"/>
          </p15:clr>
        </p15:guide>
        <p15:guide id="6" pos="7446">
          <p15:clr>
            <a:srgbClr val="FBAE40"/>
          </p15:clr>
        </p15:guide>
        <p15:guide id="7" pos="98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ы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 title="1"/>
          <p:cNvSpPr>
            <a:spLocks noGrp="1"/>
          </p:cNvSpPr>
          <p:nvPr>
            <p:ph type="sldNum" sz="quarter" idx="12"/>
          </p:nvPr>
        </p:nvSpPr>
        <p:spPr>
          <a:xfrm>
            <a:off x="11543665" y="6159025"/>
            <a:ext cx="55372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6A13326-196F-47D6-8271-B6D1C4F962EF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1558925" y="307088"/>
            <a:ext cx="9984740" cy="1142300"/>
          </a:xfrm>
          <a:prstGeom prst="rect">
            <a:avLst/>
          </a:prstGeo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4" name="Таблица 3"/>
          <p:cNvSpPr>
            <a:spLocks noGrp="1"/>
          </p:cNvSpPr>
          <p:nvPr>
            <p:ph type="tbl" sz="quarter" idx="13"/>
          </p:nvPr>
        </p:nvSpPr>
        <p:spPr>
          <a:xfrm>
            <a:off x="371475" y="1808164"/>
            <a:ext cx="11449049" cy="4350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72879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234" userDrawn="1">
          <p15:clr>
            <a:srgbClr val="FBAE40"/>
          </p15:clr>
        </p15:guide>
        <p15:guide id="3" orient="horz" pos="913">
          <p15:clr>
            <a:srgbClr val="FBAE40"/>
          </p15:clr>
        </p15:guide>
        <p15:guide id="4" orient="horz" pos="1139" userDrawn="1">
          <p15:clr>
            <a:srgbClr val="FBAE40"/>
          </p15:clr>
        </p15:guide>
        <p15:guide id="5" orient="horz" pos="187">
          <p15:clr>
            <a:srgbClr val="FBAE40"/>
          </p15:clr>
        </p15:guide>
        <p15:guide id="6" pos="7446">
          <p15:clr>
            <a:srgbClr val="FBAE40"/>
          </p15:clr>
        </p15:guide>
        <p15:guide id="7" pos="98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407987" y="2485389"/>
            <a:ext cx="9545637" cy="105156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indent="363600" algn="l">
              <a:defRPr sz="4000" b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91786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  <p15:guide id="2" pos="257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4"/>
          </p:nvPr>
        </p:nvSpPr>
        <p:spPr>
          <a:xfrm>
            <a:off x="11328400" y="6122670"/>
            <a:ext cx="5232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4CC0FA8-1054-43EA-A47F-1C68D50DEFF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508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50" r:id="rId3"/>
    <p:sldLayoutId id="2147483663" r:id="rId4"/>
    <p:sldLayoutId id="2147483669" r:id="rId5"/>
    <p:sldLayoutId id="2147483664" r:id="rId6"/>
    <p:sldLayoutId id="2147483668" r:id="rId7"/>
    <p:sldLayoutId id="2147483666" r:id="rId8"/>
    <p:sldLayoutId id="214748366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F98AE1F-EF6A-4141-8199-816D5643FC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988" y="1575919"/>
            <a:ext cx="9853612" cy="2150336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Open Sans ExtraBold"/>
              </a:rPr>
              <a:t>Разработка прототипа интеллектуальной системы безопасности для определения сонливости водителя с помощью видеонаблюдения за лицом</a:t>
            </a:r>
            <a:endParaRPr lang="ru-RU" dirty="0">
              <a:latin typeface="Open Sans ExtraBold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22842028-67E9-48AC-AFBA-6CD96D193A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7988" y="4015184"/>
            <a:ext cx="6278562" cy="533082"/>
          </a:xfrm>
        </p:spPr>
        <p:txBody>
          <a:bodyPr/>
          <a:lstStyle/>
          <a:p>
            <a:r>
              <a:rPr lang="ru-RU" dirty="0" smtClean="0">
                <a:latin typeface="Open Sans Light"/>
              </a:rPr>
              <a:t>Труфанов Глеб Евгеньевич</a:t>
            </a:r>
            <a:endParaRPr lang="ru-RU" dirty="0">
              <a:latin typeface="Open Sans Light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B7F15D0A-39EC-4711-9DE6-27C788C934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987" y="4548266"/>
            <a:ext cx="6278561" cy="501967"/>
          </a:xfrm>
        </p:spPr>
        <p:txBody>
          <a:bodyPr/>
          <a:lstStyle/>
          <a:p>
            <a:r>
              <a:rPr lang="ru-RU" dirty="0" smtClean="0">
                <a:latin typeface="Open Sans Light"/>
              </a:rPr>
              <a:t>Студент группы И584</a:t>
            </a:r>
            <a:endParaRPr lang="ru-RU" dirty="0">
              <a:latin typeface="Open Sans Light"/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="" xmlns:a16="http://schemas.microsoft.com/office/drawing/2014/main" id="{22842028-67E9-48AC-AFBA-6CD96D193A07}"/>
              </a:ext>
            </a:extLst>
          </p:cNvPr>
          <p:cNvSpPr txBox="1">
            <a:spLocks/>
          </p:cNvSpPr>
          <p:nvPr/>
        </p:nvSpPr>
        <p:spPr>
          <a:xfrm>
            <a:off x="407985" y="5056506"/>
            <a:ext cx="6425952" cy="533082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>
                <a:latin typeface="Open Sans Light"/>
              </a:rPr>
              <a:t>Руководитель: </a:t>
            </a:r>
            <a:r>
              <a:rPr lang="ru-RU" dirty="0" err="1" smtClean="0">
                <a:latin typeface="Open Sans Light"/>
              </a:rPr>
              <a:t>к.пед.н</a:t>
            </a:r>
            <a:r>
              <a:rPr lang="ru-RU" dirty="0" smtClean="0">
                <a:latin typeface="Open Sans Light"/>
              </a:rPr>
              <a:t>., доцент Снижко Е.А.</a:t>
            </a:r>
            <a:endParaRPr lang="ru-RU" dirty="0"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29043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3"/>
          </p:nvPr>
        </p:nvSpPr>
        <p:spPr>
          <a:xfrm>
            <a:off x="371475" y="1808163"/>
            <a:ext cx="11449049" cy="907877"/>
          </a:xfrm>
        </p:spPr>
        <p:txBody>
          <a:bodyPr/>
          <a:lstStyle/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Пересечение над объединением (</a:t>
            </a:r>
            <a:r>
              <a:rPr lang="en-GB" dirty="0" err="1" smtClean="0">
                <a:latin typeface="Open Sans Semibold"/>
              </a:rPr>
              <a:t>IoU</a:t>
            </a:r>
            <a:r>
              <a:rPr lang="en-GB" dirty="0" smtClean="0">
                <a:latin typeface="Open Sans Semibold"/>
              </a:rPr>
              <a:t> – Intersection over Union) </a:t>
            </a:r>
            <a:r>
              <a:rPr lang="ru-RU" dirty="0" smtClean="0">
                <a:latin typeface="Open Sans Semibold"/>
              </a:rPr>
              <a:t>гарантирует, что предсказанные рамки соответствуют реальным. </a:t>
            </a:r>
            <a:endParaRPr lang="ru-RU" dirty="0">
              <a:latin typeface="Open Sans Semibold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Пересечение над объединением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7" y="3114392"/>
            <a:ext cx="3896311" cy="304197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072" y="3259247"/>
            <a:ext cx="6626593" cy="27522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67612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Все три приёма в одном алгоритме </a:t>
            </a:r>
            <a:r>
              <a:rPr lang="en-GB" dirty="0" smtClean="0"/>
              <a:t>YOLOv5</a:t>
            </a:r>
            <a:endParaRPr lang="ru-RU" dirty="0"/>
          </a:p>
        </p:txBody>
      </p:sp>
      <p:pic>
        <p:nvPicPr>
          <p:cNvPr id="10" name="Рисунок 9" descr="D:\Диплом\YOLOv5_algorith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9198" y="1802131"/>
            <a:ext cx="7321971" cy="46085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4906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набора данных в </a:t>
            </a:r>
            <a:r>
              <a:rPr lang="en-GB" dirty="0" err="1" smtClean="0"/>
              <a:t>Roboflow</a:t>
            </a:r>
            <a:r>
              <a:rPr lang="en-GB" dirty="0" smtClean="0"/>
              <a:t> Annotate</a:t>
            </a:r>
            <a:endParaRPr lang="ru-RU" dirty="0"/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388889" y="1808163"/>
            <a:ext cx="6300836" cy="46085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Рисунок 8"/>
          <p:cNvPicPr/>
          <p:nvPr/>
        </p:nvPicPr>
        <p:blipFill>
          <a:blip r:embed="rId3"/>
          <a:stretch>
            <a:fillRect/>
          </a:stretch>
        </p:blipFill>
        <p:spPr>
          <a:xfrm>
            <a:off x="8089120" y="1808163"/>
            <a:ext cx="3731405" cy="460851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3341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Концептуальная модель предметной области</a:t>
            </a:r>
            <a:endParaRPr lang="ru-RU" dirty="0"/>
          </a:p>
        </p:txBody>
      </p:sp>
      <p:pic>
        <p:nvPicPr>
          <p:cNvPr id="7" name="Рисунок 6" descr="D:\Диплом\ContextClassDiagra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" y="2480187"/>
            <a:ext cx="11449050" cy="25750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467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Архитектурный шаблон «Трёхуровневая архитектура»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517" y="1808163"/>
            <a:ext cx="6496453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1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процесса распознавания объектов в видеокадре</a:t>
            </a:r>
            <a:endParaRPr lang="ru-RU" dirty="0"/>
          </a:p>
        </p:txBody>
      </p:sp>
      <p:cxnSp>
        <p:nvCxnSpPr>
          <p:cNvPr id="24" name="Соединительная линия уступом 23"/>
          <p:cNvCxnSpPr/>
          <p:nvPr/>
        </p:nvCxnSpPr>
        <p:spPr>
          <a:xfrm rot="5400000" flipH="1" flipV="1">
            <a:off x="4203625" y="1571060"/>
            <a:ext cx="3995248" cy="5175920"/>
          </a:xfrm>
          <a:prstGeom prst="bentConnector5">
            <a:avLst>
              <a:gd name="adj1" fmla="val -3739"/>
              <a:gd name="adj2" fmla="val 47910"/>
              <a:gd name="adj3" fmla="val 10476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2162" t="1170" r="2604" b="595"/>
          <a:stretch/>
        </p:blipFill>
        <p:spPr>
          <a:xfrm>
            <a:off x="1554164" y="1810544"/>
            <a:ext cx="4265462" cy="434848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1487" t="2236" r="1084" b="1367"/>
          <a:stretch/>
        </p:blipFill>
        <p:spPr>
          <a:xfrm>
            <a:off x="6379887" y="2154253"/>
            <a:ext cx="5046083" cy="425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6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процесса обработки информации о распознанных объектах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" t="1508" r="672" b="1573"/>
          <a:stretch/>
        </p:blipFill>
        <p:spPr>
          <a:xfrm>
            <a:off x="614270" y="1808163"/>
            <a:ext cx="10929395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07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17</a:t>
            </a:fld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3"/>
          </p:nvPr>
        </p:nvSpPr>
        <p:spPr>
          <a:xfrm>
            <a:off x="371475" y="1808163"/>
            <a:ext cx="11449049" cy="4608512"/>
          </a:xfrm>
        </p:spPr>
        <p:txBody>
          <a:bodyPr/>
          <a:lstStyle/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sz="2000" dirty="0" smtClean="0">
                <a:latin typeface="Open Sans Semibold"/>
              </a:rPr>
              <a:t>Модель обнаружения объектов </a:t>
            </a:r>
            <a:r>
              <a:rPr lang="en-GB" sz="2000" dirty="0" smtClean="0">
                <a:latin typeface="Open Sans Semibold"/>
              </a:rPr>
              <a:t>YOLOv5</a:t>
            </a:r>
            <a:endParaRPr lang="ru-RU" sz="2000" dirty="0" smtClean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sz="2000" dirty="0" smtClean="0">
                <a:latin typeface="Open Sans Semibold"/>
              </a:rPr>
              <a:t>Онлайн-сервис с инструментом аннотирования изображений </a:t>
            </a:r>
            <a:r>
              <a:rPr lang="en-GB" sz="2000" dirty="0" err="1" smtClean="0">
                <a:latin typeface="Open Sans Semibold"/>
              </a:rPr>
              <a:t>Roboflow</a:t>
            </a:r>
            <a:r>
              <a:rPr lang="en-GB" sz="2000" dirty="0" smtClean="0">
                <a:latin typeface="Open Sans Semibold"/>
              </a:rPr>
              <a:t> </a:t>
            </a:r>
            <a:r>
              <a:rPr lang="en-GB" sz="2000" dirty="0" smtClean="0">
                <a:latin typeface="Open Sans Semibold"/>
              </a:rPr>
              <a:t>Annotate</a:t>
            </a: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sz="2000" dirty="0" smtClean="0">
                <a:latin typeface="Open Sans Semibold"/>
              </a:rPr>
              <a:t>Облачный сервис для разработки и эксплуатации моделей машинного обучения </a:t>
            </a:r>
            <a:r>
              <a:rPr lang="en-GB" sz="2000" dirty="0" err="1" smtClean="0">
                <a:latin typeface="Open Sans Semibold"/>
              </a:rPr>
              <a:t>Yandex</a:t>
            </a:r>
            <a:r>
              <a:rPr lang="en-GB" sz="2000" dirty="0" smtClean="0">
                <a:latin typeface="Open Sans Semibold"/>
              </a:rPr>
              <a:t> </a:t>
            </a:r>
            <a:r>
              <a:rPr lang="en-GB" sz="2000" dirty="0" err="1" smtClean="0">
                <a:latin typeface="Open Sans Semibold"/>
              </a:rPr>
              <a:t>DataSphere</a:t>
            </a:r>
            <a:endParaRPr lang="ru-RU" sz="2000" dirty="0" smtClean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sz="2000" dirty="0">
                <a:latin typeface="Open Sans Semibold"/>
              </a:rPr>
              <a:t>Я</a:t>
            </a:r>
            <a:r>
              <a:rPr lang="ru-RU" sz="2000" dirty="0" smtClean="0">
                <a:latin typeface="Open Sans Semibold"/>
              </a:rPr>
              <a:t>зык </a:t>
            </a:r>
            <a:r>
              <a:rPr lang="ru-RU" sz="2000" dirty="0" smtClean="0">
                <a:latin typeface="Open Sans Semibold"/>
              </a:rPr>
              <a:t>программирования</a:t>
            </a:r>
            <a:r>
              <a:rPr lang="en-GB" sz="2000" dirty="0" smtClean="0">
                <a:latin typeface="Open Sans Semibold"/>
              </a:rPr>
              <a:t> C++</a:t>
            </a:r>
            <a:endParaRPr lang="ru-RU" sz="2000" dirty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sz="2000" dirty="0">
                <a:latin typeface="Open Sans Semibold"/>
              </a:rPr>
              <a:t>С</a:t>
            </a:r>
            <a:r>
              <a:rPr lang="ru-RU" sz="2000" dirty="0" smtClean="0">
                <a:latin typeface="Open Sans Semibold"/>
              </a:rPr>
              <a:t>реда </a:t>
            </a:r>
            <a:r>
              <a:rPr lang="ru-RU" sz="2000" dirty="0" smtClean="0">
                <a:latin typeface="Open Sans Semibold"/>
              </a:rPr>
              <a:t>разработки </a:t>
            </a:r>
            <a:r>
              <a:rPr lang="en-GB" sz="2000" dirty="0" smtClean="0">
                <a:latin typeface="Open Sans Semibold"/>
              </a:rPr>
              <a:t>CLion</a:t>
            </a:r>
            <a:endParaRPr lang="en-GB" sz="2000" dirty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sz="2000" dirty="0">
                <a:latin typeface="Open Sans Semibold"/>
              </a:rPr>
              <a:t>Б</a:t>
            </a:r>
            <a:r>
              <a:rPr lang="ru-RU" sz="2000" dirty="0" smtClean="0">
                <a:latin typeface="Open Sans Semibold"/>
              </a:rPr>
              <a:t>иблиотека </a:t>
            </a:r>
            <a:r>
              <a:rPr lang="en-GB" sz="2000" dirty="0" smtClean="0">
                <a:latin typeface="Open Sans Semibold"/>
              </a:rPr>
              <a:t>Qt</a:t>
            </a:r>
            <a:endParaRPr lang="en-GB" sz="2000" dirty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sz="2000" dirty="0">
                <a:latin typeface="Open Sans Semibold"/>
              </a:rPr>
              <a:t>Б</a:t>
            </a:r>
            <a:r>
              <a:rPr lang="ru-RU" sz="2000" dirty="0" smtClean="0">
                <a:latin typeface="Open Sans Semibold"/>
              </a:rPr>
              <a:t>иблиотека </a:t>
            </a:r>
            <a:r>
              <a:rPr lang="en-GB" sz="2000" dirty="0" err="1" smtClean="0">
                <a:latin typeface="Open Sans Semibold"/>
              </a:rPr>
              <a:t>OpenCV</a:t>
            </a:r>
            <a:endParaRPr lang="en-GB" sz="2000" dirty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endParaRPr lang="ru-RU" sz="2000" dirty="0">
              <a:latin typeface="Open Sans Semibold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Средства разработки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85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18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классов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081" y="1808164"/>
            <a:ext cx="6418501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2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19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распознавания жеста «Ладонь»</a:t>
            </a:r>
            <a:endParaRPr lang="ru-RU" dirty="0"/>
          </a:p>
        </p:txBody>
      </p:sp>
      <p:pic>
        <p:nvPicPr>
          <p:cNvPr id="7" name="Рисунок 6"/>
          <p:cNvPicPr/>
          <p:nvPr/>
        </p:nvPicPr>
        <p:blipFill rotWithShape="1">
          <a:blip r:embed="rId2"/>
          <a:srcRect b="4100"/>
          <a:stretch/>
        </p:blipFill>
        <p:spPr bwMode="auto">
          <a:xfrm>
            <a:off x="1847683" y="1808163"/>
            <a:ext cx="8544405" cy="4608512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5079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E144C703-7F4C-4D28-94A1-CD1D2AAA4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BA80CF84-4168-482E-949C-5CCBE3BD8E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1808163"/>
            <a:ext cx="11449050" cy="4608512"/>
          </a:xfrm>
        </p:spPr>
        <p:txBody>
          <a:bodyPr/>
          <a:lstStyle/>
          <a:p>
            <a:pPr indent="449263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Цель работы – разработать прототип интеллектуальной системы безопасности для определения сонливости водителя с помощью видеонаблюдения за лицом.</a:t>
            </a:r>
          </a:p>
          <a:p>
            <a:pPr indent="449263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Задачи:</a:t>
            </a: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изучить существующие системы безопасности водителя</a:t>
            </a:r>
            <a:endParaRPr lang="en-GB" dirty="0" smtClean="0">
              <a:latin typeface="Open Sans Semibold"/>
            </a:endParaRP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рассмотреть методы автоматического мониторинга и оценки поведения водителя</a:t>
            </a:r>
            <a:endParaRPr lang="en-GB" dirty="0" smtClean="0">
              <a:latin typeface="Open Sans Semibold"/>
            </a:endParaRP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разработать систему требований к прототипу</a:t>
            </a: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выбрать модель обнаружения объектов</a:t>
            </a: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спроектировать прототип</a:t>
            </a:r>
            <a:endParaRPr lang="en-GB" dirty="0" smtClean="0">
              <a:latin typeface="Open Sans Semibold"/>
            </a:endParaRP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выполнить программную реализацию прототипа</a:t>
            </a:r>
            <a:endParaRPr lang="en-GB" dirty="0" smtClean="0">
              <a:latin typeface="Open Sans Semibold"/>
            </a:endParaRP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описать результат разработки</a:t>
            </a:r>
            <a:endParaRPr lang="en-GB" dirty="0" smtClean="0">
              <a:latin typeface="Open Sans Semibold"/>
            </a:endParaRP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протестировать прототип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endParaRPr lang="en-GB" dirty="0" smtClean="0">
              <a:latin typeface="Open Sans Semibold"/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endParaRPr lang="ru-RU" dirty="0">
              <a:latin typeface="Open Sans Semibold"/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EBC1C5A3-5BCF-4D19-881C-ABACA4F9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и задачи ВКР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8910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20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распознавания жеста «Кулак»</a:t>
            </a:r>
            <a:endParaRPr lang="ru-RU" dirty="0"/>
          </a:p>
        </p:txBody>
      </p:sp>
      <p:pic>
        <p:nvPicPr>
          <p:cNvPr id="6" name="Рисунок 5"/>
          <p:cNvPicPr/>
          <p:nvPr/>
        </p:nvPicPr>
        <p:blipFill rotWithShape="1">
          <a:blip r:embed="rId2"/>
          <a:srcRect b="4576"/>
          <a:stretch/>
        </p:blipFill>
        <p:spPr bwMode="auto">
          <a:xfrm>
            <a:off x="1815599" y="1808163"/>
            <a:ext cx="8585785" cy="4608512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73085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21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распознавания «</a:t>
            </a:r>
            <a:r>
              <a:rPr lang="en-GB" dirty="0" smtClean="0"/>
              <a:t>V</a:t>
            </a:r>
            <a:r>
              <a:rPr lang="ru-RU" dirty="0" smtClean="0"/>
              <a:t>-жеста»</a:t>
            </a:r>
            <a:endParaRPr lang="ru-RU" dirty="0"/>
          </a:p>
        </p:txBody>
      </p:sp>
      <p:pic>
        <p:nvPicPr>
          <p:cNvPr id="7" name="Рисунок 6"/>
          <p:cNvPicPr/>
          <p:nvPr/>
        </p:nvPicPr>
        <p:blipFill rotWithShape="1">
          <a:blip r:embed="rId2"/>
          <a:srcRect b="4338"/>
          <a:stretch/>
        </p:blipFill>
        <p:spPr bwMode="auto">
          <a:xfrm>
            <a:off x="1799557" y="1808163"/>
            <a:ext cx="8565990" cy="4608512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4910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распознавания сонливости</a:t>
            </a:r>
            <a:endParaRPr lang="ru-RU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847683" y="1808163"/>
            <a:ext cx="8508512" cy="460851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50060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23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сообщения об ошибке во время сбоя камеры</a:t>
            </a:r>
            <a:endParaRPr lang="ru-RU" dirty="0"/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1570990" y="1983483"/>
            <a:ext cx="10044477" cy="417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341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24</a:t>
            </a:fld>
            <a:endParaRPr lang="ru-RU" dirty="0"/>
          </a:p>
        </p:txBody>
      </p:sp>
      <p:sp>
        <p:nvSpPr>
          <p:cNvPr id="11" name="Заголовок 10"/>
          <p:cNvSpPr>
            <a:spLocks noGrp="1"/>
          </p:cNvSpPr>
          <p:nvPr>
            <p:ph type="title"/>
          </p:nvPr>
        </p:nvSpPr>
        <p:spPr>
          <a:xfrm>
            <a:off x="1558925" y="297635"/>
            <a:ext cx="10009188" cy="1151753"/>
          </a:xfrm>
        </p:spPr>
        <p:txBody>
          <a:bodyPr/>
          <a:lstStyle/>
          <a:p>
            <a:r>
              <a:rPr lang="ru-RU" dirty="0" smtClean="0"/>
              <a:t>Результаты функционального тестирования</a:t>
            </a:r>
            <a:endParaRPr lang="ru-RU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aphicFrame>
        <p:nvGraphicFramePr>
          <p:cNvPr id="15" name="Таблица 1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911703033"/>
              </p:ext>
            </p:extLst>
          </p:nvPr>
        </p:nvGraphicFramePr>
        <p:xfrm>
          <a:off x="371476" y="1808164"/>
          <a:ext cx="11280334" cy="47646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9290">
                  <a:extLst>
                    <a:ext uri="{9D8B030D-6E8A-4147-A177-3AD203B41FA5}">
                      <a16:colId xmlns="" xmlns:a16="http://schemas.microsoft.com/office/drawing/2014/main" val="2875805708"/>
                    </a:ext>
                  </a:extLst>
                </a:gridCol>
                <a:gridCol w="3720933">
                  <a:extLst>
                    <a:ext uri="{9D8B030D-6E8A-4147-A177-3AD203B41FA5}">
                      <a16:colId xmlns="" xmlns:a16="http://schemas.microsoft.com/office/drawing/2014/main" val="237642373"/>
                    </a:ext>
                  </a:extLst>
                </a:gridCol>
                <a:gridCol w="3760111">
                  <a:extLst>
                    <a:ext uri="{9D8B030D-6E8A-4147-A177-3AD203B41FA5}">
                      <a16:colId xmlns="" xmlns:a16="http://schemas.microsoft.com/office/drawing/2014/main" val="2597909834"/>
                    </a:ext>
                  </a:extLst>
                </a:gridCol>
              </a:tblGrid>
              <a:tr h="43661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Тестовый сценарий</a:t>
                      </a:r>
                      <a:endParaRPr lang="ru-RU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0919" marR="90919" marT="45459" marB="45459">
                    <a:solidFill>
                      <a:srgbClr val="0077C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Действие пользователя</a:t>
                      </a:r>
                      <a:endParaRPr lang="ru-RU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0919" marR="90919" marT="45459" marB="45459">
                    <a:solidFill>
                      <a:srgbClr val="0077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Фактический результат</a:t>
                      </a:r>
                      <a:endParaRPr lang="ru-RU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0919" marR="90919" marT="45459" marB="45459">
                    <a:solidFill>
                      <a:srgbClr val="0077C8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47246558"/>
                  </a:ext>
                </a:extLst>
              </a:tr>
              <a:tr h="2025812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Распознавание жеста «Ладонь»</a:t>
                      </a:r>
                      <a:endParaRPr lang="ru-RU" sz="1800" dirty="0"/>
                    </a:p>
                  </a:txBody>
                  <a:tcPr marL="90919" marR="90919" marT="45459" marB="454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Пользователь</a:t>
                      </a:r>
                      <a:r>
                        <a:rPr lang="ru-RU" sz="1800" baseline="0" dirty="0" smtClean="0"/>
                        <a:t> показал жест «Ладонь»</a:t>
                      </a:r>
                      <a:endParaRPr lang="ru-RU" sz="1800" dirty="0"/>
                    </a:p>
                  </a:txBody>
                  <a:tcPr marL="90919" marR="90919" marT="45459" marB="45459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 smtClean="0"/>
                        <a:t>Система распознавания сонливости перешла в режим оповещения, также появились</a:t>
                      </a:r>
                      <a:r>
                        <a:rPr lang="ru-RU" sz="1800" baseline="0" dirty="0" smtClean="0"/>
                        <a:t> в журнале соответствующие сообщение о том, что распознан жест «Ладонь» и система распознавания сонливости перешла в режим оповещения</a:t>
                      </a:r>
                      <a:endParaRPr lang="ru-RU" sz="1800" dirty="0"/>
                    </a:p>
                  </a:txBody>
                  <a:tcPr marL="90919" marR="90919" marT="45459" marB="45459"/>
                </a:tc>
                <a:extLst>
                  <a:ext uri="{0D108BD9-81ED-4DB2-BD59-A6C34878D82A}">
                    <a16:rowId xmlns="" xmlns:a16="http://schemas.microsoft.com/office/drawing/2014/main" val="2969474605"/>
                  </a:ext>
                </a:extLst>
              </a:tr>
              <a:tr h="230222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Распознавание</a:t>
                      </a:r>
                      <a:r>
                        <a:rPr lang="ru-RU" sz="1800" baseline="0" dirty="0" smtClean="0"/>
                        <a:t> сонливости</a:t>
                      </a:r>
                      <a:br>
                        <a:rPr lang="ru-RU" sz="1800" baseline="0" dirty="0" smtClean="0"/>
                      </a:br>
                      <a:r>
                        <a:rPr lang="ru-RU" sz="1800" baseline="0" dirty="0" smtClean="0"/>
                        <a:t>(система распознавания сонливости включена)</a:t>
                      </a:r>
                      <a:endParaRPr lang="ru-RU" sz="1800" dirty="0"/>
                    </a:p>
                  </a:txBody>
                  <a:tcPr marL="90919" marR="90919" marT="45459" marB="454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Пользователь</a:t>
                      </a:r>
                      <a:r>
                        <a:rPr lang="ru-RU" sz="1800" baseline="0" dirty="0" smtClean="0"/>
                        <a:t> закрыл оба глаза</a:t>
                      </a:r>
                      <a:endParaRPr lang="ru-RU" sz="1800" dirty="0"/>
                    </a:p>
                  </a:txBody>
                  <a:tcPr marL="90919" marR="90919" marT="45459" marB="45459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 smtClean="0"/>
                        <a:t>Распозналась сонливость (в промежутке между 1 и 1,25</a:t>
                      </a:r>
                      <a:r>
                        <a:rPr lang="ru-RU" sz="1800" baseline="0" dirty="0" smtClean="0"/>
                        <a:t> секунды после закрытия глаз) и появились соответствующие сообщения о том, что распознана сонливость и идёт оповещение при помощи предупредительного звукового сигнала</a:t>
                      </a:r>
                      <a:endParaRPr lang="ru-RU" sz="1800" dirty="0"/>
                    </a:p>
                  </a:txBody>
                  <a:tcPr marL="90919" marR="90919" marT="45459" marB="45459"/>
                </a:tc>
                <a:extLst>
                  <a:ext uri="{0D108BD9-81ED-4DB2-BD59-A6C34878D82A}">
                    <a16:rowId xmlns="" xmlns:a16="http://schemas.microsoft.com/office/drawing/2014/main" val="32873966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360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25</a:t>
            </a:fld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9" name="Текст 3"/>
          <p:cNvSpPr>
            <a:spLocks noGrp="1"/>
          </p:cNvSpPr>
          <p:nvPr>
            <p:ph type="body" sz="quarter" idx="13"/>
          </p:nvPr>
        </p:nvSpPr>
        <p:spPr>
          <a:xfrm>
            <a:off x="371475" y="1808163"/>
            <a:ext cx="11449049" cy="4608512"/>
          </a:xfrm>
        </p:spPr>
        <p:txBody>
          <a:bodyPr/>
          <a:lstStyle/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Изучены существующие системы безопасности водителя, на основании чего составлены функциональные и нефункциональные требования к программному продукту.</a:t>
            </a: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Проанализированы современные модели обнаружения объектов, в результате чего в качестве основы для распознавания выбрана </a:t>
            </a:r>
            <a:r>
              <a:rPr lang="en-GB" dirty="0" smtClean="0">
                <a:latin typeface="Open Sans Semibold"/>
              </a:rPr>
              <a:t>YOLOv5.</a:t>
            </a:r>
            <a:endParaRPr lang="ru-RU" dirty="0" smtClean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Выбрана трёхуровневая архитектура. Разработаны концептуальная модель и алгоритмы функционирования прототипа.</a:t>
            </a: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Программная реализация выполнена на языке </a:t>
            </a:r>
            <a:r>
              <a:rPr lang="en-GB" dirty="0" smtClean="0">
                <a:latin typeface="Open Sans Semibold"/>
              </a:rPr>
              <a:t>C++</a:t>
            </a:r>
            <a:r>
              <a:rPr lang="ru-RU" dirty="0" smtClean="0">
                <a:latin typeface="Open Sans Semibold"/>
              </a:rPr>
              <a:t> в среде разработки </a:t>
            </a:r>
            <a:r>
              <a:rPr lang="en-GB" dirty="0" smtClean="0">
                <a:latin typeface="Open Sans Semibold"/>
              </a:rPr>
              <a:t>CLion </a:t>
            </a:r>
            <a:r>
              <a:rPr lang="ru-RU" dirty="0" smtClean="0">
                <a:latin typeface="Open Sans Semibold"/>
              </a:rPr>
              <a:t>с применением библиотек </a:t>
            </a:r>
            <a:r>
              <a:rPr lang="en-GB" dirty="0" smtClean="0">
                <a:latin typeface="Open Sans Semibold"/>
              </a:rPr>
              <a:t>Qt </a:t>
            </a:r>
            <a:r>
              <a:rPr lang="ru-RU" dirty="0" smtClean="0">
                <a:latin typeface="Open Sans Semibold"/>
              </a:rPr>
              <a:t>и </a:t>
            </a:r>
            <a:r>
              <a:rPr lang="en-GB" dirty="0" err="1" smtClean="0">
                <a:latin typeface="Open Sans Semibold"/>
              </a:rPr>
              <a:t>OpenCV</a:t>
            </a:r>
            <a:r>
              <a:rPr lang="en-GB" dirty="0" smtClean="0">
                <a:latin typeface="Open Sans Semibold"/>
              </a:rPr>
              <a:t>.</a:t>
            </a:r>
            <a:endParaRPr lang="ru-RU" dirty="0" smtClean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Проведено функциональное тестирование, которое подтвердило соответствие прототипа заявленным функциональным требованиям.</a:t>
            </a: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endParaRPr lang="ru-RU" dirty="0" smtClean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endParaRPr lang="ru-RU" dirty="0" smtClean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endParaRPr lang="ru-RU" dirty="0">
              <a:latin typeface="Ope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7812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0" y="2618739"/>
            <a:ext cx="7335520" cy="1051561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3217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E144C703-7F4C-4D28-94A1-CD1D2AAA4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BA80CF84-4168-482E-949C-5CCBE3BD8E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1808163"/>
            <a:ext cx="5748668" cy="1849437"/>
          </a:xfrm>
        </p:spPr>
        <p:txBody>
          <a:bodyPr/>
          <a:lstStyle/>
          <a:p>
            <a:pPr marL="1077913" indent="44291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en-GB" dirty="0" smtClean="0">
                <a:latin typeface="Open Sans Semibold"/>
              </a:rPr>
              <a:t>PERCLOS (</a:t>
            </a:r>
            <a:r>
              <a:rPr lang="en-GB" dirty="0" err="1" smtClean="0">
                <a:latin typeface="Open Sans Semibold"/>
              </a:rPr>
              <a:t>PERcentage</a:t>
            </a:r>
            <a:r>
              <a:rPr lang="en-GB" dirty="0" smtClean="0">
                <a:latin typeface="Open Sans Semibold"/>
              </a:rPr>
              <a:t> of </a:t>
            </a:r>
            <a:r>
              <a:rPr lang="en-GB" dirty="0" err="1" smtClean="0">
                <a:latin typeface="Open Sans Semibold"/>
              </a:rPr>
              <a:t>CLOSure</a:t>
            </a:r>
            <a:r>
              <a:rPr lang="en-GB" dirty="0" smtClean="0">
                <a:latin typeface="Open Sans Semibold"/>
              </a:rPr>
              <a:t>)</a:t>
            </a:r>
            <a:endParaRPr lang="ru-RU" dirty="0">
              <a:latin typeface="Open Sans Semibold"/>
            </a:endParaRPr>
          </a:p>
          <a:p>
            <a:pPr marL="1077913" indent="44291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продолжительность моргания век</a:t>
            </a:r>
            <a:endParaRPr lang="en-GB" dirty="0">
              <a:latin typeface="Open Sans Semibold"/>
            </a:endParaRPr>
          </a:p>
          <a:p>
            <a:pPr marL="1077913" indent="44291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частота моргания век</a:t>
            </a:r>
            <a:endParaRPr lang="ru-RU" dirty="0">
              <a:latin typeface="Open Sans Semibold"/>
            </a:endParaRPr>
          </a:p>
          <a:p>
            <a:pPr marL="1077913" indent="44291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>
                <a:latin typeface="Open Sans Semibold"/>
              </a:rPr>
              <a:t>с</a:t>
            </a:r>
            <a:r>
              <a:rPr lang="ru-RU" dirty="0" smtClean="0">
                <a:latin typeface="Open Sans Semibold"/>
              </a:rPr>
              <a:t>тепень открытости рта человека</a:t>
            </a:r>
            <a:endParaRPr lang="ru-RU" dirty="0">
              <a:latin typeface="Open Sans Semibold"/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EBC1C5A3-5BCF-4D19-881C-ABACA4F9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Детектирование сонливости</a:t>
            </a:r>
            <a:endParaRPr lang="ru-RU" dirty="0"/>
          </a:p>
        </p:txBody>
      </p:sp>
      <p:pic>
        <p:nvPicPr>
          <p:cNvPr id="6" name="Рисунок 5" descr="D:\Диплом\Drowsiness_Detection_Scheme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102" y="3657599"/>
            <a:ext cx="9699795" cy="2759076"/>
          </a:xfrm>
          <a:prstGeom prst="rect">
            <a:avLst/>
          </a:prstGeom>
          <a:noFill/>
          <a:ln>
            <a:solidFill>
              <a:sysClr val="windowText" lastClr="000000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7278458" y="3306028"/>
            <a:ext cx="36674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Open Sans Light"/>
              </a:rPr>
              <a:t>*</a:t>
            </a:r>
            <a:r>
              <a:rPr lang="en-GB" sz="1400" dirty="0" smtClean="0">
                <a:latin typeface="Open Sans Light"/>
              </a:rPr>
              <a:t>AR</a:t>
            </a:r>
            <a:r>
              <a:rPr lang="ru-RU" sz="1400" dirty="0" smtClean="0">
                <a:latin typeface="Open Sans Light"/>
              </a:rPr>
              <a:t> (</a:t>
            </a:r>
            <a:r>
              <a:rPr lang="en-GB" sz="1400" dirty="0" smtClean="0">
                <a:latin typeface="Open Sans Light"/>
              </a:rPr>
              <a:t>Aspect Ratio) – </a:t>
            </a:r>
            <a:r>
              <a:rPr lang="ru-RU" sz="1400" dirty="0" smtClean="0">
                <a:latin typeface="Open Sans Light"/>
              </a:rPr>
              <a:t>соотношение сторон</a:t>
            </a:r>
            <a:endParaRPr lang="ru-RU" sz="1400" dirty="0"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560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11" name="Заголовок 10"/>
          <p:cNvSpPr>
            <a:spLocks noGrp="1"/>
          </p:cNvSpPr>
          <p:nvPr>
            <p:ph type="title"/>
          </p:nvPr>
        </p:nvSpPr>
        <p:spPr>
          <a:xfrm>
            <a:off x="1558925" y="297635"/>
            <a:ext cx="10009188" cy="1151753"/>
          </a:xfrm>
        </p:spPr>
        <p:txBody>
          <a:bodyPr/>
          <a:lstStyle/>
          <a:p>
            <a:r>
              <a:rPr lang="ru-RU" dirty="0" smtClean="0"/>
              <a:t>Сравнение аналогов</a:t>
            </a:r>
            <a:endParaRPr lang="ru-RU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aphicFrame>
        <p:nvGraphicFramePr>
          <p:cNvPr id="15" name="Таблица 1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335113744"/>
              </p:ext>
            </p:extLst>
          </p:nvPr>
        </p:nvGraphicFramePr>
        <p:xfrm>
          <a:off x="371475" y="1808163"/>
          <a:ext cx="11449051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2085">
                  <a:extLst>
                    <a:ext uri="{9D8B030D-6E8A-4147-A177-3AD203B41FA5}">
                      <a16:colId xmlns="" xmlns:a16="http://schemas.microsoft.com/office/drawing/2014/main" val="2875805708"/>
                    </a:ext>
                  </a:extLst>
                </a:gridCol>
                <a:gridCol w="2832440">
                  <a:extLst>
                    <a:ext uri="{9D8B030D-6E8A-4147-A177-3AD203B41FA5}">
                      <a16:colId xmlns="" xmlns:a16="http://schemas.microsoft.com/office/drawing/2014/main" val="237642373"/>
                    </a:ext>
                  </a:extLst>
                </a:gridCol>
                <a:gridCol w="2862263">
                  <a:extLst>
                    <a:ext uri="{9D8B030D-6E8A-4147-A177-3AD203B41FA5}">
                      <a16:colId xmlns="" xmlns:a16="http://schemas.microsoft.com/office/drawing/2014/main" val="2597909834"/>
                    </a:ext>
                  </a:extLst>
                </a:gridCol>
                <a:gridCol w="2862263">
                  <a:extLst>
                    <a:ext uri="{9D8B030D-6E8A-4147-A177-3AD203B41FA5}">
                      <a16:colId xmlns="" xmlns:a16="http://schemas.microsoft.com/office/drawing/2014/main" val="1785907250"/>
                    </a:ext>
                  </a:extLst>
                </a:gridCol>
              </a:tblGrid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Название системы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077C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Время срабатывания обнаружения сонливости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077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Технология управления</a:t>
                      </a:r>
                      <a:r>
                        <a:rPr lang="ru-RU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на основе жестов руки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077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Место установки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077C8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47246558"/>
                  </a:ext>
                </a:extLst>
              </a:tr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AVS525CPR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1,5</a:t>
                      </a:r>
                      <a:r>
                        <a:rPr lang="ru-RU" baseline="0" dirty="0" smtClean="0"/>
                        <a:t> 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+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Закрепляется в салоне автомобиля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69474605"/>
                  </a:ext>
                </a:extLst>
              </a:tr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en-GB" dirty="0" err="1" smtClean="0"/>
                        <a:t>Dunobil</a:t>
                      </a:r>
                      <a:r>
                        <a:rPr lang="en-GB" dirty="0" smtClean="0"/>
                        <a:t> Insomnia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1,5-2</a:t>
                      </a:r>
                      <a:r>
                        <a:rPr lang="ru-RU" dirty="0" smtClean="0"/>
                        <a:t> 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Закрепляется в салоне автомобиля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87396664"/>
                  </a:ext>
                </a:extLst>
              </a:tr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MDSM-7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1,5-2</a:t>
                      </a:r>
                      <a:r>
                        <a:rPr lang="ru-RU" dirty="0" smtClean="0"/>
                        <a:t> 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Закрепляется в салоне автомобиля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82778775"/>
                  </a:ext>
                </a:extLst>
              </a:tr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DS DRIVER ATTENTION MONITORING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1,75-</a:t>
                      </a:r>
                      <a:r>
                        <a:rPr lang="en-GB" dirty="0" smtClean="0"/>
                        <a:t>2 </a:t>
                      </a:r>
                      <a:r>
                        <a:rPr lang="ru-RU" dirty="0" smtClean="0"/>
                        <a:t>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Бортовой компьютер автомобиля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38142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6017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E144C703-7F4C-4D28-94A1-CD1D2AAA4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BA80CF84-4168-482E-949C-5CCBE3BD8E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1808163"/>
            <a:ext cx="11449050" cy="4608512"/>
          </a:xfrm>
        </p:spPr>
        <p:txBody>
          <a:bodyPr/>
          <a:lstStyle/>
          <a:p>
            <a:pPr marL="1076325" indent="447675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запуск/остановка работы </a:t>
            </a:r>
            <a:r>
              <a:rPr lang="ru-RU" dirty="0" smtClean="0">
                <a:latin typeface="Open Sans Semibold"/>
              </a:rPr>
              <a:t>системы распознавания</a:t>
            </a:r>
            <a:endParaRPr lang="en-GB" dirty="0" smtClean="0">
              <a:latin typeface="Open Sans Semibold"/>
            </a:endParaRPr>
          </a:p>
          <a:p>
            <a:pPr marL="1076325" indent="447675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взаимодействие с видеокамерой (непрерывное получение изображений)</a:t>
            </a:r>
            <a:endParaRPr lang="en-GB" dirty="0" smtClean="0">
              <a:latin typeface="Open Sans Semibold"/>
            </a:endParaRPr>
          </a:p>
          <a:p>
            <a:pPr marL="1076325" indent="447675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обработка изображений, полученных с камеры</a:t>
            </a:r>
            <a:endParaRPr lang="en-GB" dirty="0" smtClean="0">
              <a:latin typeface="Open Sans Semibold"/>
            </a:endParaRPr>
          </a:p>
          <a:p>
            <a:pPr marL="1076325" indent="447675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распознавание глаз и анализ их </a:t>
            </a:r>
            <a:r>
              <a:rPr lang="ru-RU" dirty="0" smtClean="0">
                <a:latin typeface="Open Sans Semibold"/>
              </a:rPr>
              <a:t>состояния открытости/закрытости</a:t>
            </a:r>
            <a:endParaRPr lang="en-GB" dirty="0" smtClean="0">
              <a:latin typeface="Open Sans Semibold"/>
            </a:endParaRPr>
          </a:p>
          <a:p>
            <a:pPr marL="1076325" indent="447675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>
                <a:latin typeface="Open Sans Semibold"/>
              </a:rPr>
              <a:t>детектирование </a:t>
            </a:r>
            <a:r>
              <a:rPr lang="ru-RU" dirty="0" smtClean="0">
                <a:latin typeface="Open Sans Semibold"/>
              </a:rPr>
              <a:t>состояния </a:t>
            </a:r>
            <a:r>
              <a:rPr lang="ru-RU" dirty="0">
                <a:latin typeface="Open Sans Semibold"/>
              </a:rPr>
              <a:t>сонливости водителя и оповещение о потенциальной аварийной ситуации при помощи предупредительного </a:t>
            </a:r>
            <a:r>
              <a:rPr lang="ru-RU" dirty="0" smtClean="0">
                <a:latin typeface="Open Sans Semibold"/>
              </a:rPr>
              <a:t>звукового сигнала</a:t>
            </a:r>
            <a:endParaRPr lang="en-GB" dirty="0">
              <a:latin typeface="Open Sans Semibold"/>
            </a:endParaRPr>
          </a:p>
          <a:p>
            <a:pPr marL="1076325" indent="447675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распознавание следующих жестов руки: жест «Кулак» (перезагрузка системы распознавания), жест «Ладонь» (ввод системы распознавания сонливости в режим оповещения), «</a:t>
            </a:r>
            <a:r>
              <a:rPr lang="en-GB" dirty="0" smtClean="0">
                <a:latin typeface="Open Sans Semibold"/>
              </a:rPr>
              <a:t>V</a:t>
            </a:r>
            <a:r>
              <a:rPr lang="ru-RU" dirty="0" smtClean="0">
                <a:latin typeface="Open Sans Semibold"/>
              </a:rPr>
              <a:t>-жест» (ввод системы распознавания сонливости в спящий режим)</a:t>
            </a:r>
            <a:endParaRPr lang="en-GB" dirty="0">
              <a:latin typeface="Open Sans Semibold"/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EBC1C5A3-5BCF-4D19-881C-ABACA4F9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</a:t>
            </a:r>
            <a:r>
              <a:rPr lang="ru-RU" dirty="0" smtClean="0"/>
              <a:t>ункциональные требования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707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11" name="Заголовок 10"/>
          <p:cNvSpPr>
            <a:spLocks noGrp="1"/>
          </p:cNvSpPr>
          <p:nvPr>
            <p:ph type="title"/>
          </p:nvPr>
        </p:nvSpPr>
        <p:spPr>
          <a:xfrm>
            <a:off x="1558925" y="297635"/>
            <a:ext cx="10009188" cy="1151753"/>
          </a:xfrm>
        </p:spPr>
        <p:txBody>
          <a:bodyPr/>
          <a:lstStyle/>
          <a:p>
            <a:r>
              <a:rPr lang="ru-RU" dirty="0" smtClean="0"/>
              <a:t>Сравнение распространённых моделей обнаружения объектов</a:t>
            </a:r>
            <a:endParaRPr lang="ru-RU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aphicFrame>
        <p:nvGraphicFramePr>
          <p:cNvPr id="15" name="Таблица 1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86462703"/>
              </p:ext>
            </p:extLst>
          </p:nvPr>
        </p:nvGraphicFramePr>
        <p:xfrm>
          <a:off x="371475" y="1808163"/>
          <a:ext cx="11449050" cy="4427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3668">
                  <a:extLst>
                    <a:ext uri="{9D8B030D-6E8A-4147-A177-3AD203B41FA5}">
                      <a16:colId xmlns="" xmlns:a16="http://schemas.microsoft.com/office/drawing/2014/main" val="2875805708"/>
                    </a:ext>
                  </a:extLst>
                </a:gridCol>
                <a:gridCol w="2265952">
                  <a:extLst>
                    <a:ext uri="{9D8B030D-6E8A-4147-A177-3AD203B41FA5}">
                      <a16:colId xmlns="" xmlns:a16="http://schemas.microsoft.com/office/drawing/2014/main" val="237642373"/>
                    </a:ext>
                  </a:extLst>
                </a:gridCol>
                <a:gridCol w="2289810">
                  <a:extLst>
                    <a:ext uri="{9D8B030D-6E8A-4147-A177-3AD203B41FA5}">
                      <a16:colId xmlns="" xmlns:a16="http://schemas.microsoft.com/office/drawing/2014/main" val="2597909834"/>
                    </a:ext>
                  </a:extLst>
                </a:gridCol>
                <a:gridCol w="2289810">
                  <a:extLst>
                    <a:ext uri="{9D8B030D-6E8A-4147-A177-3AD203B41FA5}">
                      <a16:colId xmlns="" xmlns:a16="http://schemas.microsoft.com/office/drawing/2014/main" val="1785907250"/>
                    </a:ext>
                  </a:extLst>
                </a:gridCol>
                <a:gridCol w="2289810"/>
              </a:tblGrid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Модель</a:t>
                      </a:r>
                      <a:r>
                        <a:rPr lang="ru-RU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обнаружения объектов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077C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Основа</a:t>
                      </a:r>
                    </a:p>
                    <a:p>
                      <a:pPr algn="ctr"/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(нейронная сеть)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077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Средняя точность обнаружения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077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Размер модели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077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Время обработки одного изображения</a:t>
                      </a:r>
                    </a:p>
                  </a:txBody>
                  <a:tcPr>
                    <a:solidFill>
                      <a:srgbClr val="0077C8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47246558"/>
                  </a:ext>
                </a:extLst>
              </a:tr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Faster RCNN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ResNet50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87,2 %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333,5</a:t>
                      </a:r>
                      <a:r>
                        <a:rPr lang="ru-RU" baseline="0" dirty="0" smtClean="0"/>
                        <a:t> Мб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0,217 с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69474605"/>
                  </a:ext>
                </a:extLst>
              </a:tr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Faster RCNN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 smtClean="0"/>
                        <a:t>MobileNet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62,5</a:t>
                      </a:r>
                      <a:r>
                        <a:rPr lang="ru-RU" baseline="0" dirty="0" smtClean="0"/>
                        <a:t> 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162,5</a:t>
                      </a:r>
                      <a:r>
                        <a:rPr lang="ru-RU" baseline="0" dirty="0" smtClean="0"/>
                        <a:t> Мб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0,125 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87396664"/>
                  </a:ext>
                </a:extLst>
              </a:tr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Cascade RCNN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ResNet50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90,1 %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552,6</a:t>
                      </a:r>
                      <a:r>
                        <a:rPr lang="ru-RU" baseline="0" dirty="0" smtClean="0"/>
                        <a:t> Мб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0,238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dirty="0" smtClean="0"/>
                        <a:t>с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82778775"/>
                  </a:ext>
                </a:extLst>
              </a:tr>
              <a:tr h="439119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Cascade RCNN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 smtClean="0"/>
                        <a:t>MobileNet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78,0 %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384,9</a:t>
                      </a:r>
                      <a:r>
                        <a:rPr lang="ru-RU" baseline="0" dirty="0" smtClean="0"/>
                        <a:t> Мб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0,164 с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38142286"/>
                  </a:ext>
                </a:extLst>
              </a:tr>
              <a:tr h="439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YOLOv3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Darknet53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84,9 %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234,1</a:t>
                      </a:r>
                      <a:r>
                        <a:rPr lang="ru-RU" baseline="0" dirty="0" smtClean="0"/>
                        <a:t> Мб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0,066 с</a:t>
                      </a:r>
                      <a:endParaRPr lang="ru-RU" dirty="0"/>
                    </a:p>
                  </a:txBody>
                  <a:tcPr/>
                </a:tc>
              </a:tr>
              <a:tr h="439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YOLOv4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CSPDarknet53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86,0 %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256,0</a:t>
                      </a:r>
                      <a:r>
                        <a:rPr lang="ru-RU" baseline="0" dirty="0" smtClean="0"/>
                        <a:t> Мб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0,019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dirty="0" smtClean="0"/>
                        <a:t>с</a:t>
                      </a:r>
                      <a:endParaRPr lang="ru-RU" dirty="0"/>
                    </a:p>
                  </a:txBody>
                  <a:tcPr/>
                </a:tc>
              </a:tr>
              <a:tr h="439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 smtClean="0"/>
                        <a:t>YOLOv5</a:t>
                      </a:r>
                      <a:endParaRPr lang="ru-RU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/>
                        <a:t>YOLOv5s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86,2</a:t>
                      </a:r>
                      <a:r>
                        <a:rPr lang="ru-RU" b="1" baseline="0" dirty="0" smtClean="0"/>
                        <a:t> %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 smtClean="0"/>
                        <a:t>14,9</a:t>
                      </a:r>
                      <a:r>
                        <a:rPr lang="ru-RU" b="1" baseline="0" dirty="0" smtClean="0"/>
                        <a:t> Мб</a:t>
                      </a:r>
                      <a:endParaRPr lang="ru-RU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0,005 с</a:t>
                      </a:r>
                      <a:endParaRPr lang="ru-RU" b="1" dirty="0"/>
                    </a:p>
                  </a:txBody>
                  <a:tcPr/>
                </a:tc>
              </a:tr>
              <a:tr h="439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EXTD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 smtClean="0"/>
                        <a:t>MobileFaceNet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85,1 %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696,9</a:t>
                      </a:r>
                      <a:r>
                        <a:rPr lang="ru-RU" baseline="0" dirty="0" smtClean="0"/>
                        <a:t> Кб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mtClean="0"/>
                        <a:t>0,274 с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11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E144C703-7F4C-4D28-94A1-CD1D2AAA4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BA80CF84-4168-482E-949C-5CCBE3BD8E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1808163"/>
            <a:ext cx="11449050" cy="4608512"/>
          </a:xfrm>
        </p:spPr>
        <p:txBody>
          <a:bodyPr/>
          <a:lstStyle/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en-GB" dirty="0" smtClean="0">
                <a:latin typeface="Open Sans Semibold"/>
              </a:rPr>
              <a:t>YOLOv5</a:t>
            </a:r>
            <a:r>
              <a:rPr lang="ru-RU" dirty="0" smtClean="0">
                <a:latin typeface="Open Sans Semibold"/>
              </a:rPr>
              <a:t> (англ. </a:t>
            </a:r>
            <a:r>
              <a:rPr lang="en-GB" dirty="0" smtClean="0">
                <a:latin typeface="Open Sans Semibold"/>
              </a:rPr>
              <a:t>You Only Look Once) </a:t>
            </a:r>
            <a:r>
              <a:rPr lang="ru-RU" dirty="0" smtClean="0">
                <a:latin typeface="Open Sans Semibold"/>
              </a:rPr>
              <a:t>является одноступенчатым детектором объектов на основе глубокого обучения.</a:t>
            </a: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Из особенностей </a:t>
            </a:r>
            <a:r>
              <a:rPr lang="en-GB" dirty="0" smtClean="0">
                <a:latin typeface="Open Sans Semibold"/>
              </a:rPr>
              <a:t>YOLOv5</a:t>
            </a:r>
            <a:r>
              <a:rPr lang="ru-RU" dirty="0" smtClean="0">
                <a:latin typeface="Open Sans Semibold"/>
              </a:rPr>
              <a:t>:</a:t>
            </a: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очень высокие точность и скорость обнаружения</a:t>
            </a: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маленький объём занимаемой памяти у обученной модели нейронной сети</a:t>
            </a: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улучшение точности распознавания или добавление новых распознаваемых образов является тривиальной задачей</a:t>
            </a:r>
            <a:endParaRPr lang="en-GB" dirty="0" smtClean="0">
              <a:latin typeface="Open Sans Semibold"/>
            </a:endParaRP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наличие множества предварительно обученных контрольных точек для старта обучения на своём наборе данных</a:t>
            </a:r>
            <a:endParaRPr lang="en-GB" dirty="0" smtClean="0">
              <a:latin typeface="Open Sans Semibold"/>
            </a:endParaRP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возможность экспорта обученной модели в различные форматы, такие как </a:t>
            </a:r>
            <a:r>
              <a:rPr lang="en-GB" dirty="0" smtClean="0">
                <a:latin typeface="Open Sans Semibold"/>
              </a:rPr>
              <a:t>ONNX, </a:t>
            </a:r>
            <a:r>
              <a:rPr lang="en-GB" dirty="0" err="1" smtClean="0">
                <a:latin typeface="Open Sans Semibold"/>
              </a:rPr>
              <a:t>CoreML</a:t>
            </a:r>
            <a:r>
              <a:rPr lang="en-GB" dirty="0" smtClean="0">
                <a:latin typeface="Open Sans Semibold"/>
              </a:rPr>
              <a:t>, </a:t>
            </a:r>
            <a:r>
              <a:rPr lang="en-GB" dirty="0" err="1" smtClean="0">
                <a:latin typeface="Open Sans Semibold"/>
              </a:rPr>
              <a:t>TFLite</a:t>
            </a:r>
            <a:endParaRPr lang="en-GB" dirty="0">
              <a:latin typeface="Open Sans Semibold"/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EBC1C5A3-5BCF-4D19-881C-ABACA4F9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Модель обнаружения объектов </a:t>
            </a:r>
            <a:r>
              <a:rPr lang="en-GB" dirty="0" smtClean="0"/>
              <a:t>YOLOv5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9903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3"/>
          </p:nvPr>
        </p:nvSpPr>
        <p:spPr>
          <a:xfrm>
            <a:off x="371475" y="1808163"/>
            <a:ext cx="5778955" cy="4608511"/>
          </a:xfrm>
        </p:spPr>
        <p:txBody>
          <a:bodyPr/>
          <a:lstStyle/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входное изображение делится на сетки одинаковой размерности</a:t>
            </a:r>
            <a:endParaRPr lang="ru-RU" dirty="0">
              <a:latin typeface="Open Sans Semibold"/>
            </a:endParaRP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каждая сетка отвечает за обнаружение объекта или части объекта, который появляется внутри сетки</a:t>
            </a:r>
            <a:endParaRPr lang="en-GB" dirty="0" smtClean="0">
              <a:latin typeface="Open Sans Semibold"/>
            </a:endParaRPr>
          </a:p>
          <a:p>
            <a:pPr indent="449263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если центр объекта появляется в определённой ячейке сетки, то эта ячейка будет отвечать за его обнаружение</a:t>
            </a:r>
            <a:endParaRPr lang="en-GB" dirty="0">
              <a:latin typeface="Open Sans Semibold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Остаточные блоки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0" y="1808164"/>
            <a:ext cx="5726066" cy="435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87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13326-196F-47D6-8271-B6D1C4F962EF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3"/>
          </p:nvPr>
        </p:nvSpPr>
        <p:spPr>
          <a:xfrm>
            <a:off x="371476" y="1808163"/>
            <a:ext cx="5333004" cy="4608511"/>
          </a:xfrm>
        </p:spPr>
        <p:txBody>
          <a:bodyPr/>
          <a:lstStyle/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Ограничивающая рамка (</a:t>
            </a:r>
            <a:r>
              <a:rPr lang="en-GB" dirty="0" smtClean="0">
                <a:latin typeface="Open Sans Semibold"/>
              </a:rPr>
              <a:t>Bounding Box</a:t>
            </a:r>
            <a:r>
              <a:rPr lang="ru-RU" dirty="0" smtClean="0">
                <a:latin typeface="Open Sans Semibold"/>
              </a:rPr>
              <a:t> или </a:t>
            </a:r>
            <a:r>
              <a:rPr lang="en-GB" dirty="0" err="1" smtClean="0">
                <a:latin typeface="Open Sans Semibold"/>
              </a:rPr>
              <a:t>BBox</a:t>
            </a:r>
            <a:r>
              <a:rPr lang="en-GB" dirty="0" smtClean="0">
                <a:latin typeface="Open Sans Semibold"/>
              </a:rPr>
              <a:t>)</a:t>
            </a:r>
            <a:r>
              <a:rPr lang="en-GB" dirty="0">
                <a:latin typeface="Open Sans Semibold"/>
              </a:rPr>
              <a:t> </a:t>
            </a:r>
            <a:r>
              <a:rPr lang="ru-RU" dirty="0" smtClean="0">
                <a:latin typeface="Open Sans Semibold"/>
              </a:rPr>
              <a:t>– контур, выделяющий объект на изображении.</a:t>
            </a:r>
          </a:p>
          <a:p>
            <a:pPr indent="450000">
              <a:lnSpc>
                <a:spcPct val="150000"/>
              </a:lnSpc>
              <a:spcBef>
                <a:spcPts val="0"/>
              </a:spcBef>
            </a:pPr>
            <a:r>
              <a:rPr lang="ru-RU" dirty="0" smtClean="0">
                <a:latin typeface="Open Sans Semibold"/>
              </a:rPr>
              <a:t>Атрибуты области обнаружения объектов:</a:t>
            </a:r>
          </a:p>
          <a:p>
            <a:pPr indent="450000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ширина, высота</a:t>
            </a:r>
          </a:p>
          <a:p>
            <a:pPr indent="450000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класс объекта</a:t>
            </a:r>
            <a:endParaRPr lang="en-GB" dirty="0" smtClean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центр ограничительной рамки</a:t>
            </a:r>
            <a:endParaRPr lang="en-GB" dirty="0" smtClean="0">
              <a:latin typeface="Open Sans Semibold"/>
            </a:endParaRPr>
          </a:p>
          <a:p>
            <a:pPr indent="450000">
              <a:lnSpc>
                <a:spcPct val="150000"/>
              </a:lnSpc>
              <a:spcBef>
                <a:spcPts val="0"/>
              </a:spcBef>
              <a:buFont typeface="Symbol" panose="05050102010706020507" pitchFamily="18" charset="2"/>
              <a:buChar char=""/>
            </a:pPr>
            <a:r>
              <a:rPr lang="ru-RU" dirty="0" smtClean="0">
                <a:latin typeface="Open Sans Semibold"/>
              </a:rPr>
              <a:t>доверительное значение для класса</a:t>
            </a:r>
            <a:endParaRPr lang="ru-RU" dirty="0">
              <a:latin typeface="Open Sans Semibold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Регрессия ограничивающих рамок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479" y="2797733"/>
            <a:ext cx="6116046" cy="263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0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ЦВЕТА ВОЕНМЕХ">
      <a:dk1>
        <a:sysClr val="windowText" lastClr="000000"/>
      </a:dk1>
      <a:lt1>
        <a:sysClr val="window" lastClr="FFFFFF"/>
      </a:lt1>
      <a:dk2>
        <a:srgbClr val="C8C8C8"/>
      </a:dk2>
      <a:lt2>
        <a:srgbClr val="E7E6E6"/>
      </a:lt2>
      <a:accent1>
        <a:srgbClr val="0077C8"/>
      </a:accent1>
      <a:accent2>
        <a:srgbClr val="004C97"/>
      </a:accent2>
      <a:accent3>
        <a:srgbClr val="EC1F2D"/>
      </a:accent3>
      <a:accent4>
        <a:srgbClr val="FFC000"/>
      </a:accent4>
      <a:accent5>
        <a:srgbClr val="7030A0"/>
      </a:accent5>
      <a:accent6>
        <a:srgbClr val="70AD47"/>
      </a:accent6>
      <a:hlink>
        <a:srgbClr val="18589E"/>
      </a:hlink>
      <a:folHlink>
        <a:srgbClr val="0C2340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4478</TotalTime>
  <Words>814</Words>
  <Application>Microsoft Office PowerPoint</Application>
  <PresentationFormat>Широкоэкранный</PresentationFormat>
  <Paragraphs>183</Paragraphs>
  <Slides>26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3" baseType="lpstr">
      <vt:lpstr>Arial</vt:lpstr>
      <vt:lpstr>Calibri</vt:lpstr>
      <vt:lpstr>Open Sans ExtraBold</vt:lpstr>
      <vt:lpstr>Open Sans Light</vt:lpstr>
      <vt:lpstr>Open Sans Semibold</vt:lpstr>
      <vt:lpstr>Symbol</vt:lpstr>
      <vt:lpstr>Тема Office</vt:lpstr>
      <vt:lpstr>Разработка прототипа интеллектуальной системы безопасности для определения сонливости водителя с помощью видеонаблюдения за лицом</vt:lpstr>
      <vt:lpstr>Цель и задачи ВКР</vt:lpstr>
      <vt:lpstr>Детектирование сонливости</vt:lpstr>
      <vt:lpstr>Сравнение аналогов</vt:lpstr>
      <vt:lpstr>Функциональные требования</vt:lpstr>
      <vt:lpstr>Сравнение распространённых моделей обнаружения объектов</vt:lpstr>
      <vt:lpstr>Модель обнаружения объектов YOLOv5</vt:lpstr>
      <vt:lpstr>Остаточные блоки</vt:lpstr>
      <vt:lpstr>Регрессия ограничивающих рамок</vt:lpstr>
      <vt:lpstr>Пересечение над объединением</vt:lpstr>
      <vt:lpstr>Все три приёма в одном алгоритме YOLOv5</vt:lpstr>
      <vt:lpstr>Создание набора данных в Roboflow Annotate</vt:lpstr>
      <vt:lpstr>Концептуальная модель предметной области</vt:lpstr>
      <vt:lpstr>Архитектурный шаблон «Трёхуровневая архитектура»</vt:lpstr>
      <vt:lpstr>Диаграмма процесса распознавания объектов в видеокадре</vt:lpstr>
      <vt:lpstr>Диаграмма процесса обработки информации о распознанных объектах</vt:lpstr>
      <vt:lpstr>Средства разработки</vt:lpstr>
      <vt:lpstr>Диаграмма классов</vt:lpstr>
      <vt:lpstr>Пример распознавания жеста «Ладонь»</vt:lpstr>
      <vt:lpstr>Пример распознавания жеста «Кулак»</vt:lpstr>
      <vt:lpstr>Пример распознавания «V-жеста»</vt:lpstr>
      <vt:lpstr>Пример распознавания сонливости</vt:lpstr>
      <vt:lpstr>Пример сообщения об ошибке во время сбоя камеры</vt:lpstr>
      <vt:lpstr>Результаты функционального тестирования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 лекции</dc:title>
  <dc:creator>Ульяна</dc:creator>
  <cp:lastModifiedBy>Учетная запись Майкрософт</cp:lastModifiedBy>
  <cp:revision>244</cp:revision>
  <dcterms:created xsi:type="dcterms:W3CDTF">2022-03-05T17:31:00Z</dcterms:created>
  <dcterms:modified xsi:type="dcterms:W3CDTF">2022-06-14T23:43:08Z</dcterms:modified>
</cp:coreProperties>
</file>

<file path=docProps/thumbnail.jpeg>
</file>